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5" r:id="rId1"/>
  </p:sldMasterIdLst>
  <p:sldIdLst>
    <p:sldId id="256" r:id="rId2"/>
    <p:sldId id="257" r:id="rId3"/>
    <p:sldId id="270" r:id="rId4"/>
    <p:sldId id="267" r:id="rId5"/>
    <p:sldId id="260" r:id="rId6"/>
    <p:sldId id="261" r:id="rId7"/>
    <p:sldId id="262" r:id="rId8"/>
    <p:sldId id="259" r:id="rId9"/>
    <p:sldId id="263" r:id="rId10"/>
    <p:sldId id="264" r:id="rId11"/>
    <p:sldId id="265" r:id="rId12"/>
    <p:sldId id="268" r:id="rId13"/>
    <p:sldId id="269" r:id="rId14"/>
  </p:sldIdLst>
  <p:sldSz cx="12192000" cy="6858000"/>
  <p:notesSz cx="6797675" cy="99250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262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714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427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842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656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855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 з малю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386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20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836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854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786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430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936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783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564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506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977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729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3048793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«Від повідомлення про корупцію – до винагороди: як працює механізм для викривачів»</a:t>
            </a:r>
            <a:endParaRPr lang="ru-RU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751012" y="5270157"/>
            <a:ext cx="8689976" cy="479854"/>
          </a:xfrm>
        </p:spPr>
        <p:txBody>
          <a:bodyPr>
            <a:noAutofit/>
          </a:bodyPr>
          <a:lstStyle/>
          <a:p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Головний спеціаліст з питань запобігання та виявлення корупції юридичного відділу виконавчого апарату Черкаської обласної ради В.В. Петрова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330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028700"/>
            <a:ext cx="91440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74357" y="214018"/>
            <a:ext cx="10948086" cy="6321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lnSpc>
                <a:spcPct val="107000"/>
              </a:lnSpc>
              <a:spcAft>
                <a:spcPts val="800"/>
              </a:spcAft>
            </a:pPr>
            <a:r>
              <a:rPr lang="uk-UA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Умови отримання винагороди викривачем:</a:t>
            </a: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Право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винагороду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викривач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повідомив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корупційний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злочин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грошовий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розмір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предмета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завдані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державі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збитки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5000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більше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перевищують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розмір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прожиткового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мінімуму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працездатних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осіб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установленого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законом на час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вчинення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злочину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Розмір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винагороди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становить 10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відсотків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грошового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розміру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предмета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корупційного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злочину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розміру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завданих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державі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збитків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злочину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після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ухвалення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обвинувального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вироку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суду.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Розмір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винагороди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перевищувати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3000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мінімальних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заробітних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плат,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установлених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час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вчинення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злочину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кожному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випадку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суд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встановлює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конкретний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розмір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винагороди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підлягає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виплаті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з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урахуванням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критеріїв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персональності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важливості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інформації.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відсутності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хоча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 одного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із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критеріїв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суд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прийматиме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рішення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відмову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виплаті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винагороди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Винагорода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виплачується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викривачу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рахунок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Державного бюджету України органами державного казначейства.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66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45719"/>
          </a:xfrm>
        </p:spPr>
        <p:txBody>
          <a:bodyPr>
            <a:noAutofit/>
          </a:bodyPr>
          <a:lstStyle/>
          <a:p>
            <a:r>
              <a:rPr lang="uk-UA" sz="800" dirty="0" smtClean="0"/>
              <a:t>.</a:t>
            </a:r>
            <a:endParaRPr lang="ru-RU" sz="800" dirty="0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913794" y="655320"/>
            <a:ext cx="5934949" cy="5135880"/>
          </a:xfrm>
        </p:spPr>
        <p:txBody>
          <a:bodyPr/>
          <a:lstStyle/>
          <a:p>
            <a:pPr algn="l"/>
            <a:r>
              <a:rPr lang="ru-RU" b="1" dirty="0" err="1" smtClean="0">
                <a:solidFill>
                  <a:srgbClr val="061319"/>
                </a:solidFill>
                <a:latin typeface="Roboto"/>
              </a:rPr>
              <a:t>гарантії</a:t>
            </a:r>
            <a:r>
              <a:rPr lang="ru-RU" b="1" dirty="0" smtClean="0">
                <a:solidFill>
                  <a:srgbClr val="061319"/>
                </a:solidFill>
                <a:latin typeface="Roboto"/>
              </a:rPr>
              <a:t> </a:t>
            </a:r>
            <a:r>
              <a:rPr lang="ru-RU" b="1" dirty="0" err="1">
                <a:solidFill>
                  <a:srgbClr val="061319"/>
                </a:solidFill>
                <a:latin typeface="Roboto"/>
              </a:rPr>
              <a:t>захисту</a:t>
            </a:r>
            <a:r>
              <a:rPr lang="ru-RU" b="1" dirty="0">
                <a:solidFill>
                  <a:srgbClr val="061319"/>
                </a:solidFill>
                <a:latin typeface="Roboto"/>
              </a:rPr>
              <a:t> у </a:t>
            </a:r>
            <a:r>
              <a:rPr lang="ru-RU" b="1" dirty="0" err="1">
                <a:solidFill>
                  <a:srgbClr val="061319"/>
                </a:solidFill>
                <a:latin typeface="Roboto"/>
              </a:rPr>
              <a:t>разі</a:t>
            </a:r>
            <a:r>
              <a:rPr lang="ru-RU" b="1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b="1" dirty="0" err="1">
                <a:solidFill>
                  <a:srgbClr val="061319"/>
                </a:solidFill>
                <a:latin typeface="Roboto"/>
              </a:rPr>
              <a:t>загрози</a:t>
            </a:r>
            <a:r>
              <a:rPr lang="ru-RU" b="1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b="1" dirty="0" err="1">
                <a:solidFill>
                  <a:srgbClr val="061319"/>
                </a:solidFill>
                <a:latin typeface="Roboto"/>
              </a:rPr>
              <a:t>життю</a:t>
            </a:r>
            <a:r>
              <a:rPr lang="ru-RU" b="1" dirty="0">
                <a:solidFill>
                  <a:srgbClr val="061319"/>
                </a:solidFill>
                <a:latin typeface="Roboto"/>
              </a:rPr>
              <a:t>, </a:t>
            </a:r>
            <a:r>
              <a:rPr lang="ru-RU" b="1" dirty="0" err="1">
                <a:solidFill>
                  <a:srgbClr val="061319"/>
                </a:solidFill>
                <a:latin typeface="Roboto"/>
              </a:rPr>
              <a:t>здоров’ю</a:t>
            </a:r>
            <a:r>
              <a:rPr lang="ru-RU" b="1" dirty="0">
                <a:solidFill>
                  <a:srgbClr val="061319"/>
                </a:solidFill>
                <a:latin typeface="Roboto"/>
              </a:rPr>
              <a:t> та майну </a:t>
            </a:r>
            <a:r>
              <a:rPr lang="ru-RU" b="1" dirty="0" err="1">
                <a:solidFill>
                  <a:srgbClr val="061319"/>
                </a:solidFill>
                <a:latin typeface="Roboto"/>
              </a:rPr>
              <a:t>викривачів</a:t>
            </a:r>
            <a:r>
              <a:rPr lang="ru-RU" b="1" dirty="0">
                <a:solidFill>
                  <a:srgbClr val="061319"/>
                </a:solidFill>
                <a:latin typeface="Roboto"/>
              </a:rPr>
              <a:t> та </a:t>
            </a:r>
            <a:r>
              <a:rPr lang="ru-RU" b="1" dirty="0" err="1">
                <a:solidFill>
                  <a:srgbClr val="061319"/>
                </a:solidFill>
                <a:latin typeface="Roboto"/>
              </a:rPr>
              <a:t>близьких</a:t>
            </a:r>
            <a:r>
              <a:rPr lang="ru-RU" b="1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b="1" dirty="0" err="1" smtClean="0">
                <a:solidFill>
                  <a:srgbClr val="061319"/>
                </a:solidFill>
                <a:latin typeface="Roboto"/>
              </a:rPr>
              <a:t>осіб</a:t>
            </a:r>
            <a:endParaRPr lang="ru-RU" b="1" dirty="0" smtClean="0">
              <a:solidFill>
                <a:srgbClr val="061319"/>
              </a:solidFill>
              <a:latin typeface="Roboto"/>
            </a:endParaRPr>
          </a:p>
          <a:p>
            <a:pPr algn="l"/>
            <a:endParaRPr lang="ru-RU" b="1" dirty="0">
              <a:solidFill>
                <a:srgbClr val="061319"/>
              </a:solidFill>
              <a:latin typeface="Roboto"/>
            </a:endParaRPr>
          </a:p>
          <a:p>
            <a:pPr algn="l"/>
            <a:r>
              <a:rPr lang="ru-RU" dirty="0" smtClean="0">
                <a:solidFill>
                  <a:srgbClr val="061319"/>
                </a:solidFill>
                <a:latin typeface="Roboto"/>
              </a:rPr>
              <a:t>За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наявності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загрози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життю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,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житлу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,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здоров’ю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та майну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викривачів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,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їх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близьких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осіб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у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зв’язку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із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здійсненим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повідомленням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про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можливі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факти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корупційних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або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пов’язаних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з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корупцією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правопорушень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,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інших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порушень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Закону України «Про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запобігання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корупції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»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правоохоронними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органами до них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можуть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бути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застосовані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правові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,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організаційно-технічні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та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інші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спрямовані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на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захист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від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протиправних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посягань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заходи,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передбачені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 Законом України «Про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забезпечення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безпеки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осіб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,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які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беруть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участь у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кримінальному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 </a:t>
            </a:r>
            <a:r>
              <a:rPr lang="ru-RU" dirty="0" err="1">
                <a:solidFill>
                  <a:srgbClr val="061319"/>
                </a:solidFill>
                <a:latin typeface="Roboto"/>
              </a:rPr>
              <a:t>судочинстві</a:t>
            </a:r>
            <a:r>
              <a:rPr lang="ru-RU" dirty="0">
                <a:solidFill>
                  <a:srgbClr val="061319"/>
                </a:solidFill>
                <a:latin typeface="Roboto"/>
              </a:rPr>
              <a:t>».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8743" y="518984"/>
            <a:ext cx="4494760" cy="322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0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881449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порушення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 </a:t>
            </a:r>
            <a:r>
              <a:rPr lang="ru-RU" sz="16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викривача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Місце для вмісту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372866" y="1729946"/>
            <a:ext cx="4349578" cy="3377513"/>
          </a:xfrm>
          <a:prstGeom prst="rect">
            <a:avLst/>
          </a:prstGeom>
        </p:spPr>
      </p:pic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913774" y="1285103"/>
            <a:ext cx="5742399" cy="5058032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  <a:p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адміністративна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незаконне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розголошення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інформації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викривача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близьких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інформації,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ідентифікувати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викривача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близьких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стала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службових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законом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штраф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1000 до 2500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неоподатковуваних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мінімумів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доходів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позбавленням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обіймати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посади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займатися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певною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строком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1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друга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статті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172-8 Кодексу України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адміністративні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правопорушення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кримінальна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незаконне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звільнення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працівника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ним як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викривачем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вчинення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корупційного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корупцією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правопорушення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порушень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Закону України «Про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запобігання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корупції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штраф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2000 до 3000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неоподатковуваних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мінімумів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доходів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позбавленням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обіймати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посади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займатися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певною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строк до 3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виправними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роботами на строк до 2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перша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статті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172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Кримінального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кодексу України).</a:t>
            </a:r>
          </a:p>
        </p:txBody>
      </p:sp>
    </p:spTree>
    <p:extLst>
      <p:ext uri="{BB962C8B-B14F-4D97-AF65-F5344CB8AC3E}">
        <p14:creationId xmlns:p14="http://schemas.microsoft.com/office/powerpoint/2010/main" val="394106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947351" y="1720840"/>
            <a:ext cx="1053619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Викривач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особа, яка за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переконання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достовірною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повідомила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корупційних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корупцією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правопорушень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порушень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Закону,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вчинених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особою,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стала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трудовою,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професійною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господарською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громадською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проходженням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нею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служби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участю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передбачених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законодавством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процедурах,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обов’язковими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початку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проходження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служби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(ст. 1 Закону України «Про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запобігання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корупції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230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186248" y="977884"/>
            <a:ext cx="10066638" cy="470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07000"/>
              </a:lnSpc>
              <a:spcAft>
                <a:spcPts val="0"/>
              </a:spcAft>
            </a:pPr>
            <a:r>
              <a:rPr lang="ru-RU" sz="4000" dirty="0" err="1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Викривач</a:t>
            </a:r>
            <a:r>
              <a:rPr lang="ru-RU" sz="4000" dirty="0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не “стукач” і не “</a:t>
            </a:r>
            <a:r>
              <a:rPr lang="ru-RU" sz="4000" dirty="0" err="1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донощик</a:t>
            </a:r>
            <a:r>
              <a:rPr lang="ru-RU" sz="4000" dirty="0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”, а </a:t>
            </a:r>
            <a:r>
              <a:rPr lang="ru-RU" sz="4000" dirty="0" err="1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вартовий</a:t>
            </a:r>
            <a:r>
              <a:rPr lang="ru-RU" sz="4000" dirty="0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суспільних</a:t>
            </a:r>
            <a:r>
              <a:rPr lang="ru-RU" sz="4000" dirty="0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інтересів</a:t>
            </a:r>
            <a:r>
              <a:rPr lang="ru-RU" sz="4000" dirty="0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свідомий</a:t>
            </a:r>
            <a:r>
              <a:rPr lang="ru-RU" sz="4000" dirty="0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громадянин</a:t>
            </a:r>
            <a:r>
              <a:rPr lang="ru-RU" sz="4000" dirty="0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фундамент </a:t>
            </a:r>
            <a:r>
              <a:rPr lang="ru-RU" sz="4000" dirty="0" err="1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4000" dirty="0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раннього</a:t>
            </a:r>
            <a:r>
              <a:rPr lang="ru-RU" sz="4000" dirty="0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попередження</a:t>
            </a:r>
            <a:r>
              <a:rPr lang="ru-RU" sz="4000" dirty="0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До </a:t>
            </a:r>
            <a:r>
              <a:rPr lang="ru-RU" sz="4000" dirty="0" err="1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речі</a:t>
            </a:r>
            <a:r>
              <a:rPr lang="ru-RU" sz="4000" dirty="0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англомовний</a:t>
            </a:r>
            <a:r>
              <a:rPr lang="ru-RU" sz="4000" dirty="0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варіант</a:t>
            </a:r>
            <a:r>
              <a:rPr lang="ru-RU" sz="4000" dirty="0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терміна «</a:t>
            </a:r>
            <a:r>
              <a:rPr lang="ru-RU" sz="4000" dirty="0" err="1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викривач</a:t>
            </a:r>
            <a:r>
              <a:rPr lang="ru-RU" sz="4000" dirty="0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– «</a:t>
            </a:r>
            <a:r>
              <a:rPr lang="ru-RU" sz="4000" dirty="0" err="1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whistle</a:t>
            </a:r>
            <a:r>
              <a:rPr lang="ru-RU" sz="4000" dirty="0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blower</a:t>
            </a:r>
            <a:r>
              <a:rPr lang="ru-RU" sz="4000" dirty="0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4000" dirty="0" err="1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4000" dirty="0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перекладається</a:t>
            </a:r>
            <a:r>
              <a:rPr lang="ru-RU" sz="4000" dirty="0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дослівно</a:t>
            </a:r>
            <a:r>
              <a:rPr lang="ru-RU" sz="4000" dirty="0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як «той, </a:t>
            </a:r>
            <a:r>
              <a:rPr lang="ru-RU" sz="4000" dirty="0" err="1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4000" dirty="0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свистить</a:t>
            </a:r>
            <a:r>
              <a:rPr lang="ru-RU" sz="4000" dirty="0">
                <a:solidFill>
                  <a:srgbClr val="0613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свисток».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304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45719"/>
          </a:xfrm>
        </p:spPr>
        <p:txBody>
          <a:bodyPr>
            <a:noAutofit/>
          </a:bodyPr>
          <a:lstStyle/>
          <a:p>
            <a:r>
              <a:rPr lang="uk-UA" sz="800" dirty="0"/>
              <a:t>.</a:t>
            </a:r>
            <a:endParaRPr lang="ru-RU" sz="800" dirty="0"/>
          </a:p>
        </p:txBody>
      </p:sp>
      <p:pic>
        <p:nvPicPr>
          <p:cNvPr id="5" name="Місце для вмісту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397749" y="1598140"/>
            <a:ext cx="4538877" cy="3188043"/>
          </a:xfrm>
          <a:prstGeom prst="rect">
            <a:avLst/>
          </a:prstGeom>
        </p:spPr>
      </p:pic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913774" y="655319"/>
            <a:ext cx="6294334" cy="5794908"/>
          </a:xfrm>
        </p:spPr>
        <p:txBody>
          <a:bodyPr>
            <a:normAutofit fontScale="55000" lnSpcReduction="20000"/>
          </a:bodyPr>
          <a:lstStyle/>
          <a:p>
            <a:r>
              <a:rPr lang="ru-RU" sz="2300" b="1" dirty="0" smtClean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права </a:t>
            </a:r>
            <a:r>
              <a:rPr lang="ru-RU" sz="2300" b="1" dirty="0" err="1" smtClean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викривача</a:t>
            </a:r>
            <a:endParaRPr lang="ru-RU" sz="2300" dirty="0">
              <a:solidFill>
                <a:srgbClr val="06131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повідомленим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свої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права та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обов’язки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отримувати</a:t>
            </a:r>
            <a:r>
              <a:rPr lang="ru-RU" sz="2200" dirty="0" smtClean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підтвердження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прийняття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реєстрації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безоплатну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правову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допомогу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захистом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викривача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конфіденційність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повідомляти</a:t>
            </a:r>
            <a:r>
              <a:rPr lang="ru-RU" sz="2200" dirty="0" smtClean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факти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корупційних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пов’язаних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корупцією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правопорушень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порушень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Закону України «Про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запобігання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корупції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анонімно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загрози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життю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здоров’ю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себе та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близьких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майна та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житла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відмову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таких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відшкодування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захистом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викривачів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адвоката у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захистом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 особи як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викривача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судовий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збір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винагороду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визначених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законом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випадках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психологічної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допомоги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звільнення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юридичної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відповідальності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визначених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законом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випадках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інформації про стан та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розгляду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перевірки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та/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розслідування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фактом </a:t>
            </a:r>
            <a:r>
              <a:rPr lang="ru-RU" sz="2200" dirty="0" err="1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sz="2200" dirty="0">
                <a:solidFill>
                  <a:srgbClr val="0613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ним інформації.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832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428625"/>
            <a:ext cx="11430000" cy="600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35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428625"/>
            <a:ext cx="11430000" cy="600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86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428625"/>
            <a:ext cx="11430000" cy="600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55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881448" y="1278578"/>
            <a:ext cx="1121169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Способи   повідомлення   про   факти  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можливих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корупційних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правопорушень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правопорушень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пов’язаних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з  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корупцією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Телефонним зв'язком: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uk-UA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На електронну пошту: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uk-UA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Поштовим зв'язком:</a:t>
            </a:r>
          </a:p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«</a:t>
            </a:r>
            <a:r>
              <a:rPr lang="uk-UA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довіри»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uk-UA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 </a:t>
            </a:r>
            <a:r>
              <a:rPr lang="uk-UA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адресу</a:t>
            </a:r>
            <a:r>
              <a:rPr lang="uk-UA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uk-UA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позначкою «Про корупцію»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0472) 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37-26-65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en-US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orupcia@oblrada.ck.ua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uk-UA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адресу: Україна, м. Черкаси</a:t>
            </a:r>
          </a:p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</a:t>
            </a:r>
            <a:r>
              <a:rPr lang="uk-UA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використовуючи вкладку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uk-UA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бульвар Шевченка, 185,</a:t>
            </a:r>
          </a:p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</a:t>
            </a:r>
            <a:r>
              <a:rPr lang="uk-UA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«Повідомити про корупцію»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uk-UA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18000</a:t>
            </a:r>
          </a:p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</a:t>
            </a:r>
            <a:r>
              <a:rPr lang="uk-UA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розділі «Запобігання корупції»</a:t>
            </a:r>
            <a:endParaRPr lang="uk-UA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6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428625"/>
            <a:ext cx="11430000" cy="600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89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аплинка">
  <a:themeElements>
    <a:clrScheme name="Краплинка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раплинка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раплинка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Краплинка</Template>
  <TotalTime>552</TotalTime>
  <Words>780</Words>
  <Application>Microsoft Office PowerPoint</Application>
  <PresentationFormat>Широкий екран</PresentationFormat>
  <Paragraphs>52</Paragraphs>
  <Slides>13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9" baseType="lpstr">
      <vt:lpstr>Arial</vt:lpstr>
      <vt:lpstr>Calibri</vt:lpstr>
      <vt:lpstr>Roboto</vt:lpstr>
      <vt:lpstr>Times New Roman</vt:lpstr>
      <vt:lpstr>Tw Cen MT</vt:lpstr>
      <vt:lpstr>Краплинка</vt:lpstr>
      <vt:lpstr>«Від повідомлення про корупцію – до винагороди: як працює механізм для викривачів»</vt:lpstr>
      <vt:lpstr>Презентація PowerPoint</vt:lpstr>
      <vt:lpstr>Презентація PowerPoint</vt:lpstr>
      <vt:lpstr>.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.</vt:lpstr>
      <vt:lpstr> відповідальність за порушення прав викривача 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«Від повідомлення про корупцію – до винагороди: як працює механізм для викривачів»</dc:title>
  <dc:creator>RePack by Diakov</dc:creator>
  <cp:lastModifiedBy>RePack by Diakov</cp:lastModifiedBy>
  <cp:revision>53</cp:revision>
  <cp:lastPrinted>2020-06-16T08:44:14Z</cp:lastPrinted>
  <dcterms:created xsi:type="dcterms:W3CDTF">2020-06-15T13:18:41Z</dcterms:created>
  <dcterms:modified xsi:type="dcterms:W3CDTF">2020-06-16T15:04:36Z</dcterms:modified>
</cp:coreProperties>
</file>