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12192000" cy="6858000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zakon.rada.gov.ua/laws/show/1700-18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4135396"/>
          </a:xfrm>
        </p:spPr>
        <p:txBody>
          <a:bodyPr>
            <a:normAutofit/>
          </a:bodyPr>
          <a:lstStyle/>
          <a:p>
            <a:pPr algn="ctr"/>
            <a:r>
              <a:rPr lang="uk-UA" sz="2400" dirty="0">
                <a:solidFill>
                  <a:prstClr val="black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Навчання на тему:</a:t>
            </a:r>
            <a:br>
              <a:rPr lang="uk-UA" sz="2400" dirty="0">
                <a:solidFill>
                  <a:prstClr val="black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prstClr val="black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«Відповідальність за вчинення корупційного правопорушення або пов’язаного з корупцією правопорушення, у разі неподання е-декларації або внесення в е-декларацію завідомо недостовірних відомостей».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2"/>
          </p:nvPr>
        </p:nvSpPr>
        <p:spPr>
          <a:xfrm>
            <a:off x="1141410" y="5461685"/>
            <a:ext cx="9904459" cy="1013255"/>
          </a:xfrm>
        </p:spPr>
        <p:txBody>
          <a:bodyPr>
            <a:normAutofit/>
          </a:bodyPr>
          <a:lstStyle/>
          <a:p>
            <a:r>
              <a:rPr lang="uk-UA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Головний спеціаліст з питань запобігання та виявлення корупції юридичного відділу виконавчого апарату Черкаської обласної ради Петрова В.В.</a:t>
            </a:r>
            <a:endParaRPr lang="ru-RU" sz="1400" dirty="0">
              <a:solidFill>
                <a:schemeClr val="bg1"/>
              </a:solidFill>
              <a:effectLst/>
              <a:latin typeface="Bookman Old Style" panose="02050604050505020204" pitchFamily="18" charset="0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50860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1079157"/>
          </a:xfrm>
        </p:spPr>
        <p:txBody>
          <a:bodyPr/>
          <a:lstStyle/>
          <a:p>
            <a:r>
              <a:rPr lang="uk-UA" dirty="0" smtClean="0">
                <a:latin typeface="Bookman Old Style" panose="02050604050505020204" pitchFamily="18" charset="0"/>
              </a:rPr>
              <a:t>Види Декларацій:</a:t>
            </a:r>
            <a:br>
              <a:rPr lang="uk-UA" dirty="0" smtClean="0">
                <a:latin typeface="Bookman Old Style" panose="02050604050505020204" pitchFamily="18" charset="0"/>
              </a:rPr>
            </a:b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2"/>
          </p:nvPr>
        </p:nvSpPr>
        <p:spPr>
          <a:xfrm>
            <a:off x="1141410" y="1243915"/>
            <a:ext cx="9904459" cy="4547284"/>
          </a:xfrm>
        </p:spPr>
        <p:txBody>
          <a:bodyPr>
            <a:normAutofit/>
          </a:bodyPr>
          <a:lstStyle/>
          <a:p>
            <a:pPr lvl="0"/>
            <a:endParaRPr lang="uk-UA" sz="3600" dirty="0" smtClean="0">
              <a:effectLst/>
              <a:latin typeface="Bookman Old Style" panose="02050604050505020204" pitchFamily="18" charset="0"/>
            </a:endParaRPr>
          </a:p>
          <a:p>
            <a:pPr lvl="0"/>
            <a:r>
              <a:rPr lang="uk-UA" sz="3600" dirty="0" smtClean="0">
                <a:effectLst/>
                <a:latin typeface="Bookman Old Style" panose="02050604050505020204" pitchFamily="18" charset="0"/>
              </a:rPr>
              <a:t>- щорічна</a:t>
            </a:r>
            <a:r>
              <a:rPr lang="uk-UA" sz="3600" dirty="0">
                <a:effectLst/>
                <a:latin typeface="Bookman Old Style" panose="02050604050505020204" pitchFamily="18" charset="0"/>
              </a:rPr>
              <a:t>;</a:t>
            </a:r>
            <a:endParaRPr lang="ru-RU" sz="3600" dirty="0">
              <a:effectLst/>
              <a:latin typeface="Bookman Old Style" panose="02050604050505020204" pitchFamily="18" charset="0"/>
            </a:endParaRPr>
          </a:p>
          <a:p>
            <a:pPr lvl="0"/>
            <a:r>
              <a:rPr lang="uk-UA" sz="3600" dirty="0" smtClean="0">
                <a:effectLst/>
                <a:latin typeface="Bookman Old Style" panose="02050604050505020204" pitchFamily="18" charset="0"/>
              </a:rPr>
              <a:t>- декларація </a:t>
            </a:r>
            <a:r>
              <a:rPr lang="uk-UA" sz="3600" dirty="0">
                <a:effectLst/>
                <a:latin typeface="Bookman Old Style" panose="02050604050505020204" pitchFamily="18" charset="0"/>
              </a:rPr>
              <a:t>перед звільненням;</a:t>
            </a:r>
            <a:endParaRPr lang="ru-RU" sz="3600" dirty="0">
              <a:effectLst/>
              <a:latin typeface="Bookman Old Style" panose="02050604050505020204" pitchFamily="18" charset="0"/>
            </a:endParaRPr>
          </a:p>
          <a:p>
            <a:pPr lvl="0"/>
            <a:r>
              <a:rPr lang="uk-UA" sz="3600" dirty="0" smtClean="0">
                <a:effectLst/>
                <a:latin typeface="Bookman Old Style" panose="02050604050505020204" pitchFamily="18" charset="0"/>
              </a:rPr>
              <a:t>- декларація </a:t>
            </a:r>
            <a:r>
              <a:rPr lang="uk-UA" sz="3600" dirty="0">
                <a:effectLst/>
                <a:latin typeface="Bookman Old Style" panose="02050604050505020204" pitchFamily="18" charset="0"/>
              </a:rPr>
              <a:t>після звільнення;</a:t>
            </a:r>
            <a:endParaRPr lang="ru-RU" sz="3600" dirty="0">
              <a:effectLst/>
              <a:latin typeface="Bookman Old Style" panose="02050604050505020204" pitchFamily="18" charset="0"/>
            </a:endParaRPr>
          </a:p>
          <a:p>
            <a:pPr lvl="0"/>
            <a:r>
              <a:rPr lang="uk-UA" sz="3600" dirty="0" smtClean="0">
                <a:effectLst/>
                <a:latin typeface="Bookman Old Style" panose="02050604050505020204" pitchFamily="18" charset="0"/>
              </a:rPr>
              <a:t>- декларація </a:t>
            </a:r>
            <a:r>
              <a:rPr lang="uk-UA" sz="3600" dirty="0">
                <a:effectLst/>
                <a:latin typeface="Bookman Old Style" panose="02050604050505020204" pitchFamily="18" charset="0"/>
              </a:rPr>
              <a:t>кандидата на </a:t>
            </a:r>
            <a:r>
              <a:rPr lang="uk-UA" sz="3600" dirty="0" smtClean="0">
                <a:effectLst/>
                <a:latin typeface="Bookman Old Style" panose="02050604050505020204" pitchFamily="18" charset="0"/>
              </a:rPr>
              <a:t>посаду</a:t>
            </a:r>
            <a:r>
              <a:rPr lang="uk-UA" sz="3600" dirty="0">
                <a:effectLst/>
                <a:latin typeface="Bookman Old Style" panose="02050604050505020204" pitchFamily="18" charset="0"/>
              </a:rPr>
              <a:t>.</a:t>
            </a:r>
            <a:endParaRPr lang="ru-RU" sz="3600" dirty="0">
              <a:effectLst/>
              <a:latin typeface="Bookman Old Style" panose="02050604050505020204" pitchFamily="18" charset="0"/>
            </a:endParaRPr>
          </a:p>
          <a:p>
            <a:endParaRPr lang="ru-RU" sz="3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416909" y="668807"/>
            <a:ext cx="10132540" cy="3798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spcAft>
                <a:spcPts val="75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Щорічна декларація</a:t>
            </a:r>
          </a:p>
          <a:p>
            <a:pPr indent="285750" algn="ctr">
              <a:spcAft>
                <a:spcPts val="75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lnSpc>
                <a:spcPct val="150000"/>
              </a:lnSpc>
              <a:spcAft>
                <a:spcPts val="75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Подається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період з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00 годин 00 хвилин 01 січня до 00 годин 00 хвилин 01 квітня року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наступного за звітним роком. </a:t>
            </a:r>
            <a:endParaRPr lang="ru-RU" sz="3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879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41405" y="988192"/>
            <a:ext cx="10692713" cy="500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spcAft>
                <a:spcPts val="75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Декларація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звільненням</a:t>
            </a:r>
          </a:p>
          <a:p>
            <a:pPr indent="285750" algn="just">
              <a:lnSpc>
                <a:spcPct val="150000"/>
              </a:lnSpc>
              <a:spcAft>
                <a:spcPts val="750"/>
              </a:spcAft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lnSpc>
                <a:spcPct val="150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Подається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пізніше двадцяти </a:t>
            </a:r>
            <a:r>
              <a:rPr lang="ru-RU" sz="36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робочих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днів з дня припинення діяльності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пов’язаної з виконанням функцій держави або місцевого самоврядування, або іншої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231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66119" y="311145"/>
            <a:ext cx="1073390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Декларація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після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звільнення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36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Подається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00 годин 00 хвилин 01 квітня року, наступного за звітним роком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якому було припинено діяльність, пов’язану з виконанням функцій держави або місцевого самоврядування, або іншу діяльність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0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235677" y="1041225"/>
            <a:ext cx="97865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Декларація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кандидата на посаду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Подається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призначення або обрання особи на посаду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46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87394" y="181402"/>
            <a:ext cx="1019844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Відповідальність за</a:t>
            </a:r>
          </a:p>
          <a:p>
            <a:pPr algn="just"/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неподання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несвоєчасне 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подання декларації або внесення в декларацію завідомо недостовірних 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відомостей:</a:t>
            </a:r>
          </a:p>
          <a:p>
            <a:pPr algn="just"/>
            <a:endParaRPr lang="uk-UA" sz="4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адміністративна;</a:t>
            </a:r>
          </a:p>
          <a:p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кримінальна;</a:t>
            </a:r>
          </a:p>
          <a:p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дисциплінарна.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284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21492" y="748269"/>
            <a:ext cx="10626811" cy="7096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>
                <a:solidFill>
                  <a:srgbClr val="7030A0"/>
                </a:solidFill>
              </a:rPr>
              <a:t>Адміністративна   відповідальність</a:t>
            </a:r>
            <a:r>
              <a:rPr lang="uk-UA" sz="4000" dirty="0" smtClean="0">
                <a:solidFill>
                  <a:srgbClr val="7030A0"/>
                </a:solidFill>
              </a:rPr>
              <a:t>: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rgbClr val="FFFF00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uk-UA" sz="2400" dirty="0">
                <a:solidFill>
                  <a:srgbClr val="FFFF00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</a:rPr>
              <a:t> </a:t>
            </a:r>
            <a:r>
              <a:rPr lang="uk-UA" sz="2400" dirty="0">
                <a:solidFill>
                  <a:srgbClr val="FFFF00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статті 172-6 КУпАП:</a:t>
            </a:r>
          </a:p>
          <a:p>
            <a:pPr lvl="0" algn="just" defTabSz="914400">
              <a:lnSpc>
                <a:spcPct val="120000"/>
              </a:lnSpc>
              <a:spcBef>
                <a:spcPts val="1000"/>
              </a:spcBef>
              <a:buSzPct val="125000"/>
            </a:pP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несвоєчасне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подання без поважних причин декларації особи, уповноваженої на виконання функцій держави або місцевого самоврядування, -</a:t>
            </a:r>
          </a:p>
          <a:p>
            <a:pPr lvl="0" algn="just" defTabSz="914400">
              <a:lnSpc>
                <a:spcPct val="120000"/>
              </a:lnSpc>
              <a:spcBef>
                <a:spcPts val="1000"/>
              </a:spcBef>
              <a:buSzPct val="125000"/>
            </a:pP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тягне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за собою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накладення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штрафу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п’ятдесяти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до ста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неоподатковуваних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мінімумів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доходів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громадян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;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rgbClr val="FFFF00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 4 статті 172-6 КУпАП:</a:t>
            </a:r>
          </a:p>
          <a:p>
            <a:pPr lvl="0" algn="just" defTabSz="914400">
              <a:lnSpc>
                <a:spcPct val="120000"/>
              </a:lnSpc>
              <a:spcBef>
                <a:spcPts val="1000"/>
              </a:spcBef>
              <a:buSzPct val="125000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подання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завідомо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недостовірних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відомостей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у декларації особи, уповноваженої на виконання функцій держави або місцевого самоврядування, -</a:t>
            </a:r>
          </a:p>
          <a:p>
            <a:pPr lvl="0" algn="just" defTabSz="914400">
              <a:lnSpc>
                <a:spcPct val="120000"/>
              </a:lnSpc>
              <a:spcBef>
                <a:spcPts val="1000"/>
              </a:spcBef>
              <a:buSzPct val="125000"/>
            </a:pP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тягне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за собою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накладення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штрафу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однієї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тисячі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двох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тисяч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п’ятисот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неоподатковуваних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мінімумів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доходів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громадян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</a:p>
          <a:p>
            <a:pPr lvl="0" algn="just" defTabSz="914400">
              <a:lnSpc>
                <a:spcPct val="120000"/>
              </a:lnSpc>
              <a:spcBef>
                <a:spcPts val="1000"/>
              </a:spcBef>
              <a:buSzPct val="125000"/>
            </a:pP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96657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7378" y="477794"/>
            <a:ext cx="3970255" cy="86497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Кримінальна відповідальність:</a:t>
            </a:r>
            <a:endParaRPr lang="ru-RU" dirty="0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7380721" y="609600"/>
            <a:ext cx="3666690" cy="5181599"/>
          </a:xfrm>
        </p:spPr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766502" y="1474573"/>
            <a:ext cx="6309420" cy="431662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500" b="1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Стаття</a:t>
            </a:r>
            <a:r>
              <a:rPr lang="ru-RU" sz="15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366</a:t>
            </a:r>
            <a:r>
              <a:rPr lang="ru-RU" sz="15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-1</a:t>
            </a:r>
            <a:r>
              <a:rPr lang="ru-RU" sz="15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 Декларування </a:t>
            </a:r>
            <a:r>
              <a:rPr lang="ru-RU" sz="1500" b="1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недостовірної</a:t>
            </a:r>
            <a:r>
              <a:rPr lang="ru-RU" sz="15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інформації</a:t>
            </a:r>
          </a:p>
          <a:p>
            <a:pPr algn="just"/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Подання суб’єктом декларування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завідомо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недостовірних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відомостей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у декларації особи, уповноваженої на виконання функцій держави або місцевого самоврядування,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передбаченої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hlinkClick r:id="rId2"/>
              </a:rPr>
              <a:t>Законом України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 "Про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запобігання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корупції", або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умисне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неподання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суб’єктом декларування зазначеної декларації -</a:t>
            </a:r>
          </a:p>
          <a:p>
            <a:pPr algn="just"/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караються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штрафом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від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двох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тисяч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п’ятисот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до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трьох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тисяч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неоподатковуваних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мінімумів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доходів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громадян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а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бо</a:t>
            </a:r>
          </a:p>
          <a:p>
            <a:pPr algn="just"/>
            <a:r>
              <a:rPr lang="ru-RU" sz="1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громадськими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роботами на строк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від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ста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п’ятдесяти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до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двохсот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сорока годин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а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бо</a:t>
            </a:r>
          </a:p>
          <a:p>
            <a:pPr algn="just"/>
            <a:r>
              <a:rPr lang="ru-RU" sz="1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позбавленням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волі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на строк до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двох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років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з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позбавленням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права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обіймати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певні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посади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чи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займатися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певною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діяльністю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на строк до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трьох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років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721" y="749385"/>
            <a:ext cx="3666690" cy="2652842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7380721" y="3200399"/>
            <a:ext cx="366669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rgbClr val="FFC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1400" dirty="0" err="1" smtClean="0">
                <a:solidFill>
                  <a:srgbClr val="FFC000"/>
                </a:solidFill>
                <a:latin typeface="Times New Roman" panose="02020603050405020304" pitchFamily="18" charset="0"/>
              </a:rPr>
              <a:t>Відповідальність</a:t>
            </a:r>
            <a:r>
              <a:rPr lang="ru-RU" sz="1400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за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цією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статтею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за подання суб’єктом декларування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завідомо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недостовірних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відомостей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у декларації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стосовно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майна або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іншого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об’єкта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декларування, що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має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вартість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настає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у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випадку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, якщо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такі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відомості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відрізняються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від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достовірних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на суму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понад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250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прожиткових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мінімумів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для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працездатних</a:t>
            </a:r>
            <a:r>
              <a:rPr lang="ru-RU" sz="1400" dirty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FFC000"/>
                </a:solidFill>
                <a:latin typeface="Times New Roman" panose="02020603050405020304" pitchFamily="18" charset="0"/>
              </a:rPr>
              <a:t>осіб</a:t>
            </a:r>
            <a:r>
              <a:rPr lang="ru-RU" sz="1400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r>
              <a:rPr lang="uk-UA" sz="1400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(у 2020 році понад 525 500 грн)</a:t>
            </a:r>
            <a:endParaRPr lang="ru-RU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00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хема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TM04033919[[fn=Схема]]</Template>
  <TotalTime>367</TotalTime>
  <Words>316</Words>
  <Application>Microsoft Office PowerPoint</Application>
  <PresentationFormat>Широкий екран</PresentationFormat>
  <Paragraphs>45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Times New Roman</vt:lpstr>
      <vt:lpstr>Trebuchet MS</vt:lpstr>
      <vt:lpstr>Tw Cen MT</vt:lpstr>
      <vt:lpstr>Схема</vt:lpstr>
      <vt:lpstr>Навчання на тему:  «Відповідальність за вчинення корупційного правопорушення або пов’язаного з корупцією правопорушення, у разі неподання е-декларації або внесення в е-декларацію завідомо недостовірних відомостей».</vt:lpstr>
      <vt:lpstr>Види Декларацій: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Кримінальна відповідальність: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Навчання на тему:  «Відповідальність за вчинення корупційного правопорушення або пов’язаного з корупцією правопорушення, у разі неподання у-декларації або внесення в декларацію завідомо недостовірних відомостей».</dc:title>
  <dc:creator>RePack by Diakov</dc:creator>
  <cp:lastModifiedBy>RePack by Diakov</cp:lastModifiedBy>
  <cp:revision>51</cp:revision>
  <cp:lastPrinted>2020-06-24T13:17:19Z</cp:lastPrinted>
  <dcterms:created xsi:type="dcterms:W3CDTF">2020-06-24T07:14:22Z</dcterms:created>
  <dcterms:modified xsi:type="dcterms:W3CDTF">2020-06-24T13:21:42Z</dcterms:modified>
</cp:coreProperties>
</file>